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7" r:id="rId3"/>
    <p:sldId id="310" r:id="rId4"/>
    <p:sldId id="269" r:id="rId5"/>
    <p:sldId id="311" r:id="rId6"/>
    <p:sldId id="313" r:id="rId7"/>
    <p:sldId id="318" r:id="rId8"/>
    <p:sldId id="314" r:id="rId9"/>
    <p:sldId id="315" r:id="rId10"/>
    <p:sldId id="316" r:id="rId11"/>
    <p:sldId id="319" r:id="rId12"/>
    <p:sldId id="320" r:id="rId13"/>
    <p:sldId id="312" r:id="rId14"/>
    <p:sldId id="317" r:id="rId15"/>
    <p:sldId id="321" r:id="rId16"/>
    <p:sldId id="322" r:id="rId17"/>
    <p:sldId id="332" r:id="rId18"/>
    <p:sldId id="323" r:id="rId19"/>
    <p:sldId id="325" r:id="rId20"/>
    <p:sldId id="326" r:id="rId21"/>
    <p:sldId id="327" r:id="rId22"/>
    <p:sldId id="328" r:id="rId23"/>
    <p:sldId id="337" r:id="rId24"/>
    <p:sldId id="334" r:id="rId25"/>
    <p:sldId id="330" r:id="rId26"/>
    <p:sldId id="335" r:id="rId27"/>
    <p:sldId id="331" r:id="rId28"/>
    <p:sldId id="333" r:id="rId29"/>
    <p:sldId id="336" r:id="rId30"/>
    <p:sldId id="30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B0604020202020204" pitchFamily="34" charset="0"/>
      <p:regular r:id="rId38"/>
      <p:bold r:id="rId39"/>
      <p:italic r:id="rId40"/>
      <p:boldItalic r:id="rId41"/>
    </p:embeddedFont>
    <p:embeddedFont>
      <p:font typeface="Lato Bold" panose="020F0502020204030203" pitchFamily="34" charset="0"/>
      <p:bold r:id="rId42"/>
    </p:embeddedFont>
    <p:embeddedFont>
      <p:font typeface="Lato Medium" panose="020F0502020204030203" pitchFamily="34" charset="0"/>
      <p:regular r:id="rId43"/>
      <p: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890AB9-3886-7A43-AD09-EAD220497953}">
          <p14:sldIdLst>
            <p14:sldId id="256"/>
            <p14:sldId id="307"/>
            <p14:sldId id="310"/>
            <p14:sldId id="269"/>
            <p14:sldId id="311"/>
            <p14:sldId id="313"/>
            <p14:sldId id="318"/>
            <p14:sldId id="314"/>
            <p14:sldId id="315"/>
            <p14:sldId id="316"/>
            <p14:sldId id="319"/>
            <p14:sldId id="320"/>
            <p14:sldId id="312"/>
            <p14:sldId id="317"/>
            <p14:sldId id="321"/>
            <p14:sldId id="322"/>
            <p14:sldId id="332"/>
            <p14:sldId id="323"/>
            <p14:sldId id="325"/>
            <p14:sldId id="326"/>
            <p14:sldId id="327"/>
            <p14:sldId id="328"/>
            <p14:sldId id="337"/>
            <p14:sldId id="334"/>
            <p14:sldId id="330"/>
            <p14:sldId id="335"/>
            <p14:sldId id="331"/>
            <p14:sldId id="333"/>
            <p14:sldId id="336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4242"/>
    <a:srgbClr val="D91E43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 autoAdjust="0"/>
    <p:restoredTop sz="96405"/>
  </p:normalViewPr>
  <p:slideViewPr>
    <p:cSldViewPr snapToGrid="0" snapToObjects="1">
      <p:cViewPr varScale="1">
        <p:scale>
          <a:sx n="84" d="100"/>
          <a:sy n="84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147894-BC4C-CB45-9077-71AA2846F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1A84E-40A8-BE4E-9BF5-79C203DB4A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5CFF-C42E-A544-BCD3-157AC0476740}" type="datetimeFigureOut">
              <a:rPr lang="en-PL" smtClean="0"/>
              <a:t>05/24/2022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83596-2E68-6442-AAB4-4F05FD115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D4B59-7963-DC48-B22A-0EEE55F5E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65B3-FFEA-334E-B576-56A36822294F}" type="slidenum">
              <a:rPr lang="en-PL" smtClean="0"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1289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A680-0258-4B40-8BF5-6E45FD600F8F}" type="datetimeFigureOut">
              <a:rPr lang="en-PL" smtClean="0"/>
              <a:t>05/24/2022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CB24-B5C3-E44D-A355-86815D9E6175}" type="slidenum">
              <a:rPr lang="en-PL" smtClean="0"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2839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84462"/>
            <a:ext cx="6858000" cy="178166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A90118-E6BB-8E45-B841-2E494DC7A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AFDC2D-96A3-2A4B-8F7D-A2DA0A08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06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C2DAD1-4B2E-8B4F-B132-5595B2581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F9E66A-7B51-4244-888E-ABC335F8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11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2520"/>
            <a:ext cx="7886700" cy="213955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A2D6DB-ABBA-DD41-953E-683E1271D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C87CE0-3000-B243-9C12-2C85D49ED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815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EDBAD1B-152E-3447-A2F7-96579B22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6F11B0-A45C-1F4B-A310-39955F202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2804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24AA-CB08-4A45-BCED-7099B988982E}" type="datetime1">
              <a:rPr lang="pl-PL" smtClean="0"/>
              <a:t>24.05.2022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2614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DEB2B9-7593-C443-A1BB-624791480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C3C170-FCDA-5A4E-8DBE-49E29A687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5308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401A2-4480-2E43-8283-673419B2C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BF95-121F-3545-9878-E3FC8B4A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525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EBB1B6-E1C1-444B-BFEF-DC12E1ABF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888" y="1818766"/>
            <a:ext cx="6337300" cy="649288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Dziękuję za uwagę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DEA1FFA-2844-EC42-A724-62075F74A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888" y="2694301"/>
            <a:ext cx="6337300" cy="369411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Imię Nazwisko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8C63F8D-39AC-C943-B9C8-348E6AD5F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6888" y="3080801"/>
            <a:ext cx="6337300" cy="303422"/>
          </a:xfrm>
        </p:spPr>
        <p:txBody>
          <a:bodyPr anchor="b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Stanowisko, email</a:t>
            </a:r>
          </a:p>
        </p:txBody>
      </p:sp>
    </p:spTree>
    <p:extLst>
      <p:ext uri="{BB962C8B-B14F-4D97-AF65-F5344CB8AC3E}">
        <p14:creationId xmlns:p14="http://schemas.microsoft.com/office/powerpoint/2010/main" val="12755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6"/>
          <p:cNvSpPr>
            <a:spLocks noGrp="1"/>
          </p:cNvSpPr>
          <p:nvPr>
            <p:ph type="pic" sz="quarter" idx="13"/>
          </p:nvPr>
        </p:nvSpPr>
        <p:spPr>
          <a:xfrm>
            <a:off x="7163291" y="330878"/>
            <a:ext cx="1522368" cy="1828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Numer slajdu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88AB-26C8-41D9-AE1F-CF5677371162}" type="slidenum">
              <a:rPr lang="pl-PL"/>
              <a:pPr>
                <a:defRPr/>
              </a:pPr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579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24.05.2022</a:t>
            </a:fld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‹N°›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75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D91E4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awa.gov.pl/jezyk-polski/letnie-kursy-naw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awa.gov.pl/jezyk-polski/letnie-kursy-naw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u4belarus.inf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anach@nawa.gov.pl" TargetMode="External"/><Relationship Id="rId2" Type="http://schemas.openxmlformats.org/officeDocument/2006/relationships/hyperlink" Target="mailto:polonia@nawa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olidarni@nawa.gov.pl" TargetMode="External"/><Relationship Id="rId4" Type="http://schemas.openxmlformats.org/officeDocument/2006/relationships/hyperlink" Target="mailto:kursletni@nawa.gov.p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a.gov.pl/wybierz-studia" TargetMode="External"/><Relationship Id="rId2" Type="http://schemas.openxmlformats.org/officeDocument/2006/relationships/hyperlink" Target="https://study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ialorus.studium@uw.edu.pl" TargetMode="External"/><Relationship Id="rId5" Type="http://schemas.openxmlformats.org/officeDocument/2006/relationships/hyperlink" Target="https://studium.uw.edu.pl/program-im-kalinowskiego/" TargetMode="External"/><Relationship Id="rId4" Type="http://schemas.openxmlformats.org/officeDocument/2006/relationships/hyperlink" Target="https://study.gov.pl/scholarship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03316F-46F7-4D45-B6E1-1E8F8D1F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781" y="1950839"/>
            <a:ext cx="4430598" cy="1241822"/>
          </a:xfrm>
        </p:spPr>
        <p:txBody>
          <a:bodyPr anchor="ctr"/>
          <a:lstStyle/>
          <a:p>
            <a:pPr algn="r"/>
            <a:r>
              <a:rPr lang="pl-PL" b="1" dirty="0"/>
              <a:t>PROGRAMY STYPENDIALNE NAWA DLA STUDENTÓW </a:t>
            </a:r>
            <a:endParaRPr lang="en-PL" cap="all" dirty="0">
              <a:solidFill>
                <a:srgbClr val="424242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Uprawnieni Wnioskodawcy - osoby z polskim obywatelstwem oraz obywatelstwem innego kraju: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posiadają polskie obywatelstwo oraz obywatelstwo innego kraju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rozpoczynają kurs przygotowawczy lub studia w roku akademickim 2022/23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uczniowie ostatniej klasy szkoły średniej poza Polską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absolwenci posiadający świadectwo maturalne lub dokument ukończenia szkoły średniej, wydany poza Polską (nie starszy niż 2020 r.)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odbywały cały okres kształcenia na poziomie szkoły średniej poza granicami Polski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nie uzyskały wcześniej dyplomu ukończenia studiów I stopnia lub jednolitych studiów magisterskich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nie pobierały dotąd stypendium Dyrektora NAWA (stypendium NAWA) w ramach Programu stypendialnego dla Polonii.</a:t>
            </a:r>
          </a:p>
        </p:txBody>
      </p:sp>
    </p:spTree>
    <p:extLst>
      <p:ext uri="{BB962C8B-B14F-4D97-AF65-F5344CB8AC3E}">
        <p14:creationId xmlns:p14="http://schemas.microsoft.com/office/powerpoint/2010/main" val="350082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Wnioskodawcy bez polskiego obywatelstwa (załączniki do wniosku):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skan paszportu (UE: skan dowodu tożsamości)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skan Karty Polaka lub dokumentów potwierdzających polskie pochodzenie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skan podpisanej zgody rodziców lub opiekunów prawnych na podjęcie studiów w Polsce (dotyczy osób poniżej 18 roku życia)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600" dirty="0"/>
              <a:t>skan świadectwa maturalnego lub świadectwa ukończenia szkoły średniej (oceny, uzyskana średnia ocen)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600" dirty="0"/>
              <a:t>opcjonalnie: skan dokumentu poświadczającego ukończenie szkoły polonijnej/szkoły z polskim językiem nauczania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pl-PL" sz="1600" dirty="0"/>
          </a:p>
          <a:p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Wnioskodawcy z polskim obywatelstwem oraz obywatelstwem innego kraju (załączniki do wniosku):</a:t>
            </a:r>
          </a:p>
          <a:p>
            <a:pPr marL="342900" indent="-342900">
              <a:buAutoNum type="arabicPeriod"/>
            </a:pPr>
            <a:r>
              <a:rPr lang="pl-PL" sz="1600" dirty="0"/>
              <a:t>skan paszportu polskiego lub polskiego dowodu tożsamości</a:t>
            </a:r>
          </a:p>
          <a:p>
            <a:pPr marL="342900" indent="-342900">
              <a:buAutoNum type="arabicPeriod"/>
            </a:pPr>
            <a:r>
              <a:rPr lang="pl-PL" sz="1600" dirty="0"/>
              <a:t>skan paszportu (innego niż polski) lub (UE: skan dowodu tożsamości)</a:t>
            </a:r>
          </a:p>
          <a:p>
            <a:pPr marL="342900" indent="-342900">
              <a:buAutoNum type="arabicPeriod"/>
            </a:pPr>
            <a:r>
              <a:rPr lang="pl-PL" sz="1600" dirty="0"/>
              <a:t>skan świadectw ukończenia wszystkich klas w szkole średniej poza granicami Polski lub zaświadczenie ze szkoły średniej o statusie ucznia w danej szkole przez cały okres kształcenia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600" dirty="0"/>
              <a:t>skan świadectwa maturalnego lub świadectwa ukończenia szkoły średniej (oceny, uzyskana średnia ocen)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opcjonalnie: skan dokumentu poświadczającego ukończenie szkoły polonijnej/szkoły z polskim językiem nauczania</a:t>
            </a:r>
          </a:p>
          <a:p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Brak świadectwa maturalnego/świadectwa ukończenia szkoły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do 8 lipca 2022 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można przedłożyć zaświadczenie o uzyskanej średniej arytmetycznej ocen końcowych za pierwsze półrocze roku szkolnego 2021/2022 wydane przez szkołę, do której się uczęszczało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7334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Do programu mogą zgłaszać się osoby już studiujące w Polsce, które uzyskały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średnią ocen 4,75 </a:t>
            </a:r>
            <a:r>
              <a:rPr lang="pl-PL" dirty="0"/>
              <a:t>lub wyższą z dotychczasowego toku studiów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Skan zaświadczenia potwierdzającego średnią ocen tj. zaliczonego przynajmniej jednego semestru studiów, wynoszącą minimum 4,75 (nie dotyczy stypendium Ministra Zdrowia)</a:t>
            </a:r>
          </a:p>
        </p:txBody>
      </p:sp>
    </p:spTree>
    <p:extLst>
      <p:ext uri="{BB962C8B-B14F-4D97-AF65-F5344CB8AC3E}">
        <p14:creationId xmlns:p14="http://schemas.microsoft.com/office/powerpoint/2010/main" val="21886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Zdrowia)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B4438E6-D2AD-4E29-B284-D94ED2BD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51" y="236540"/>
            <a:ext cx="5286149" cy="44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pozytywna ocena merytoryczna = uzyskanie minimum 70 punktów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Wyniki: do dnia 30 września 2022 roku</a:t>
            </a:r>
          </a:p>
        </p:txBody>
      </p:sp>
    </p:spTree>
    <p:extLst>
      <p:ext uri="{BB962C8B-B14F-4D97-AF65-F5344CB8AC3E}">
        <p14:creationId xmlns:p14="http://schemas.microsoft.com/office/powerpoint/2010/main" val="130730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800" dirty="0">
                <a:sym typeface="Lato Bold"/>
              </a:rPr>
              <a:t>Kwota miesięcznego stypendium: </a:t>
            </a: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endParaRPr lang="pl-PL" sz="1800" dirty="0">
              <a:sym typeface="Lato Bold"/>
            </a:endParaRP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800" dirty="0">
                <a:sym typeface="Lato Bold"/>
              </a:rPr>
              <a:t>1450 PLN w trakcie kursu przygotowawczego</a:t>
            </a: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endParaRPr lang="pl-PL" sz="1800" dirty="0">
              <a:sym typeface="Lato Bold"/>
            </a:endParaRP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800" dirty="0">
                <a:sym typeface="Lato Bold"/>
              </a:rPr>
              <a:t>1250 PLN dla studentów studiów I stopnia oraz lat 1-3 studiów jednolitych magisterskich</a:t>
            </a: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endParaRPr lang="pl-PL" sz="1800" dirty="0">
              <a:sym typeface="Lato Bold"/>
            </a:endParaRPr>
          </a:p>
          <a:p>
            <a:pPr marL="0" indent="0" algn="just">
              <a:spcBef>
                <a:spcPts val="400"/>
              </a:spcBef>
              <a:buSzPct val="68000"/>
              <a:buNone/>
              <a:defRPr sz="400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800" dirty="0">
                <a:sym typeface="Lato Bold"/>
              </a:rPr>
              <a:t>1500 PLN dla studentów lat 4-6 studiów jednolitych magisterskich</a:t>
            </a:r>
          </a:p>
        </p:txBody>
      </p:sp>
    </p:spTree>
    <p:extLst>
      <p:ext uri="{BB962C8B-B14F-4D97-AF65-F5344CB8AC3E}">
        <p14:creationId xmlns:p14="http://schemas.microsoft.com/office/powerpoint/2010/main" val="337287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 – nabór 2021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700" dirty="0">
                <a:solidFill>
                  <a:schemeClr val="accent5">
                    <a:lumMod val="75000"/>
                  </a:schemeClr>
                </a:solidFill>
              </a:rPr>
              <a:t>1762 </a:t>
            </a:r>
            <a:r>
              <a:rPr lang="pl-PL" sz="3700" dirty="0"/>
              <a:t>wnioski wpłynęły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700" dirty="0">
                <a:solidFill>
                  <a:schemeClr val="accent5">
                    <a:lumMod val="75000"/>
                  </a:schemeClr>
                </a:solidFill>
              </a:rPr>
              <a:t>1533</a:t>
            </a:r>
            <a:r>
              <a:rPr lang="pl-PL" sz="3700" dirty="0"/>
              <a:t> wniosków zostało przekazanych do oceny merytorycznej, w tym 1316 wniosków o stypendium Dyrektora NAWA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700" dirty="0"/>
              <a:t>przyznano </a:t>
            </a:r>
            <a:r>
              <a:rPr lang="pl-PL" sz="3700">
                <a:solidFill>
                  <a:schemeClr val="accent5">
                    <a:lumMod val="75000"/>
                  </a:schemeClr>
                </a:solidFill>
              </a:rPr>
              <a:t>481 </a:t>
            </a:r>
            <a:r>
              <a:rPr lang="pl-PL" sz="3700"/>
              <a:t>stypendiów </a:t>
            </a:r>
            <a:r>
              <a:rPr lang="pl-PL" sz="3700" dirty="0"/>
              <a:t>Dyrektora NAWA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700" dirty="0"/>
              <a:t>najwięcej beneficjentów to obywatele  </a:t>
            </a:r>
            <a:r>
              <a:rPr lang="pl-PL" sz="3700" dirty="0">
                <a:solidFill>
                  <a:schemeClr val="accent5">
                    <a:lumMod val="75000"/>
                  </a:schemeClr>
                </a:solidFill>
              </a:rPr>
              <a:t>Białorusi, Ukrainy i Kazachstanu</a:t>
            </a:r>
            <a:endParaRPr lang="pl-PL" sz="37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3700" dirty="0"/>
              <a:t>najpopularniejsze kierunki: </a:t>
            </a:r>
            <a:r>
              <a:rPr lang="pl-PL" sz="3700" dirty="0">
                <a:solidFill>
                  <a:schemeClr val="accent5">
                    <a:lumMod val="75000"/>
                  </a:schemeClr>
                </a:solidFill>
              </a:rPr>
              <a:t>nauki ekonomiczne i zarządzanie, informatyka, dziennikarstwo, nauki medyczne i stosunki międzynarodowe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700" dirty="0"/>
              <a:t>najpopularniejsze uczelnie: </a:t>
            </a:r>
            <a:r>
              <a:rPr lang="pl-PL" sz="3700" dirty="0">
                <a:solidFill>
                  <a:schemeClr val="accent5">
                    <a:lumMod val="75000"/>
                  </a:schemeClr>
                </a:solidFill>
              </a:rPr>
              <a:t>Uniwersytet Jagielloński, Uniwersytet Warszawski, Szkoła Główna Handlowa, Politechnika Warszawska i Uniwersytet Wrocławski</a:t>
            </a:r>
            <a:endParaRPr lang="pl-PL" sz="3700" dirty="0"/>
          </a:p>
          <a:p>
            <a:pPr marL="0" indent="0" algn="ctr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73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 - najczęściej zadawane pytania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Nie mam Karty Polaka. Czy mogę do wniosku dołączyć Kartę Polaka Matki/Ojca?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Nie. Karta Polaka rodzica Wnioskodawcy nie może być dołączona do wniosku jako potwierdzenie polskiego pochodzenia Wnioskodawcy. Do wniosku należy dołączyć dokumenty opisane w Ogłoszeniu o naborze wniosków o udział w Programie.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NAWA będzie potrzebowała oryginałów dokumentów po naborze jak już zostanę Stypendystą Programu Andersa?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Nie. Nabór do Programu Andersa jest prowadzony wyłącznie w formie elektronicznej za pośrednictwem systemu teleinformatycznego NAWA. Cała ocena formalna i merytoryczna wniosków również przebiega elektronicznie.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4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Program stypendialny dla Polonii im. gen. Władysława Andersa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600" dirty="0"/>
          </a:p>
          <a:p>
            <a:r>
              <a:rPr lang="pl-PL" sz="1600" dirty="0"/>
              <a:t>dla młodzieży polonijnej</a:t>
            </a:r>
          </a:p>
          <a:p>
            <a:r>
              <a:rPr lang="pl-PL" sz="1600" b="1" dirty="0">
                <a:solidFill>
                  <a:srgbClr val="D91E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NAWA Anders I </a:t>
            </a:r>
            <a:r>
              <a:rPr lang="pl-PL" sz="1600" dirty="0"/>
              <a:t>(stypendium na studia I stopnia lub jednolite studia magisterskie) lub </a:t>
            </a:r>
            <a:r>
              <a:rPr lang="pl-PL" sz="1600" b="1" dirty="0">
                <a:solidFill>
                  <a:srgbClr val="D91E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NAWA Anders II </a:t>
            </a:r>
            <a:r>
              <a:rPr lang="pl-PL" sz="1600" dirty="0"/>
              <a:t>(stypendium na studia II stopnia) </a:t>
            </a:r>
          </a:p>
          <a:p>
            <a:r>
              <a:rPr lang="pl-PL" sz="1600" dirty="0"/>
              <a:t>na polskich uczelniach</a:t>
            </a:r>
          </a:p>
          <a:p>
            <a:r>
              <a:rPr lang="pl-PL" sz="1600" dirty="0"/>
              <a:t>w trybie stacjonarnym</a:t>
            </a:r>
          </a:p>
          <a:p>
            <a:r>
              <a:rPr lang="pl-PL" sz="1600" dirty="0"/>
              <a:t>w języku polskim</a:t>
            </a:r>
          </a:p>
          <a:p>
            <a:r>
              <a:rPr lang="pl-PL" sz="1600" dirty="0"/>
              <a:t>z wyłączeniem kierunków filologicznych (poza filologią polską i filologią polską jako obcą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80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 - najczęściej zadawane pytania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mogę we wniosku wybrać więcej niż jedną uczelnię i wpisać wiele kierunków studiów, ponieważ chcę rekrutować się na różne uczelnie?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Nie. Na etapie składania wniosku o stypendium należy wskazać jedną wybraną uczelnię i jeden wybrany kierunek. Na późniejszym etapie jest możliwość zmiany uczelni wybranej we wniosku oraz kierunku. Zmiana uczelni oraz kierunku jest możliwa tylko dla osób, które ubiegają się o stypendium Dyrektora NAWA i planują studia na uczelni podległej </a:t>
            </a:r>
            <a:r>
              <a:rPr lang="pl-PL" dirty="0" err="1">
                <a:solidFill>
                  <a:schemeClr val="tx1"/>
                </a:solidFill>
              </a:rPr>
              <a:t>MEiN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mogę wybrać miejsce odbywania kursu przygotowawczego do studiów?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Nie ma możliwości wyboru miejsca odbywania kursu przygotowawczego. Miejsce odbywania kursu przygotowawczego zostanie wskazane przez NAWA.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34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 - najczęściej zadawane pytania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jak wybiorę ścieżkę kurs + studia, a dostanę się od razu na studia, to czy będę mogła/mógł zrezygnować z kursu i pójść od razu na I-wszy rok studiów?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Nie. Wybór ścieżki Programu jest wiążący i nie ma możliwości zmiany tego wyboru na późniejszym etapie. Rezygnacja z kursu przygotowawczego oznacza rezygnację ze stypendium.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zagraniczne dokumenty dołączane do wniosku mogą być przetłumaczone przez polską organizację lub przez nauczyciela języka polskiego?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Dokumenty powinny być przetłumaczone przez tłumacza przysięgłego, bądź przez placówkę dyplomatyczną. Dopuszcza się dokumenty przetłumaczone przez nauczyciela języka polskiego tylko wtedy, gdy w kraju nie ma tłumaczy przysięgłych.</a:t>
            </a:r>
          </a:p>
        </p:txBody>
      </p:sp>
    </p:spTree>
    <p:extLst>
      <p:ext uri="{BB962C8B-B14F-4D97-AF65-F5344CB8AC3E}">
        <p14:creationId xmlns:p14="http://schemas.microsoft.com/office/powerpoint/2010/main" val="182474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 - najczęściej zadawane pytania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w naborze do Programu jest potrzebne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apostille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świadectwa maturalnego?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Na etapie składania wniosku o stypendium NAWA nie potrzebuje </a:t>
            </a:r>
            <a:r>
              <a:rPr lang="pl-PL" dirty="0" err="1">
                <a:solidFill>
                  <a:schemeClr val="tx1"/>
                </a:solidFill>
              </a:rPr>
              <a:t>apostille</a:t>
            </a:r>
            <a:r>
              <a:rPr lang="pl-PL" dirty="0">
                <a:solidFill>
                  <a:schemeClr val="tx1"/>
                </a:solidFill>
              </a:rPr>
              <a:t> świadectwa maturalnego. Będzie ono potrzebne w trakcie rekrutacji na uczelnię (zgodnie z wymaganiami określonymi przez wybraną przez Stypendystę uczelnię).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Czy po naborze będą jeszcze jakieś egzaminy na uczelnie?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NAWA przyznaje Stypendia, a Wnioskodawca samodzielnie musi wziąć udział w rekrutacji na wybraną uczelnię w Polsce. W trakcie rekrutacji Stypendysta musi spełnić wymogi określone przez uczelnię i uzyskać zgodę o przyjęciu na studia. NAWA w tym procesie nie uczestniczy. Każda uczelnia ma swój wewnętrzny system rekrutacji. Czasem są to egzaminy, czasem rozmowy kwalifikacyjne, a czasem tylko zgłoszenia.</a:t>
            </a:r>
          </a:p>
        </p:txBody>
      </p:sp>
    </p:spTree>
    <p:extLst>
      <p:ext uri="{BB962C8B-B14F-4D97-AF65-F5344CB8AC3E}">
        <p14:creationId xmlns:p14="http://schemas.microsoft.com/office/powerpoint/2010/main" val="64374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Stypendium na studia II stopnia</a:t>
            </a:r>
          </a:p>
          <a:p>
            <a:pPr marL="0" indent="0">
              <a:buNone/>
            </a:pP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Dwie ścieżki:</a:t>
            </a:r>
          </a:p>
          <a:p>
            <a:pPr marL="0" indent="0">
              <a:buNone/>
            </a:pPr>
            <a:r>
              <a:rPr lang="pl-PL" sz="1600" dirty="0"/>
              <a:t>- kurs przygotowawczy oraz studia</a:t>
            </a:r>
          </a:p>
          <a:p>
            <a:pPr marL="0" indent="0">
              <a:buNone/>
            </a:pPr>
            <a:r>
              <a:rPr lang="pl-PL" sz="1600" dirty="0"/>
              <a:t>- studia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Nabór wniosków do 12 maja 2022 roku, wyniki do 31 sierpnia 2022 roku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NAWA nie pośredniczy w rekrutacji Wnioskodawców na studia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186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Banach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dirty="0"/>
              <a:t>- wspólna inicjatywa Ministerstwa Spraw Zagranicznych i NAWA </a:t>
            </a:r>
          </a:p>
          <a:p>
            <a:pPr marL="0" indent="0">
              <a:buNone/>
            </a:pPr>
            <a:r>
              <a:rPr lang="pl-PL" sz="1800" dirty="0"/>
              <a:t>- w ramach programu polskiej pomocy rozwojowej</a:t>
            </a:r>
          </a:p>
          <a:p>
            <a:pPr>
              <a:buFontTx/>
              <a:buChar char="-"/>
            </a:pPr>
            <a:r>
              <a:rPr lang="pl-PL" sz="1800" dirty="0"/>
              <a:t>na studia stacjonarne II stopnia w języku polskim lub angielskim na uczelniach nadzorowanych przez Ministra Edukacji i Nauki</a:t>
            </a:r>
          </a:p>
          <a:p>
            <a:pPr>
              <a:buFontTx/>
              <a:buChar char="-"/>
            </a:pPr>
            <a:r>
              <a:rPr lang="pl-PL" sz="1800" dirty="0"/>
              <a:t>uprawnieni wnioskodawcy (między innymi: Armenia, Azerbejdżan, Białoruś, Gruzja, Kazachstan, Mołdawia, Ukraina, Uzbekistan)</a:t>
            </a:r>
            <a:endParaRPr lang="pl-PL" sz="1400" dirty="0"/>
          </a:p>
          <a:p>
            <a:pPr>
              <a:buFontTx/>
              <a:buChar char="-"/>
            </a:pPr>
            <a:r>
              <a:rPr lang="pl-PL" sz="1800" dirty="0"/>
              <a:t>możliwość odbycia studiów w dziedzinie </a:t>
            </a:r>
            <a:r>
              <a:rPr lang="pl-PL" sz="1800" b="1" dirty="0"/>
              <a:t>nauk inżynieryjno-technicznych, nauk rolniczych oraz nauk ścisłych i przyrodniczych</a:t>
            </a:r>
          </a:p>
          <a:p>
            <a:pPr>
              <a:buFontTx/>
              <a:buChar char="-"/>
            </a:pPr>
            <a:r>
              <a:rPr lang="pl-PL" sz="1800" b="1" dirty="0"/>
              <a:t>nauk humanistycznych i nauk społecznych</a:t>
            </a:r>
            <a:r>
              <a:rPr lang="pl-PL" sz="1800" dirty="0"/>
              <a:t>, za wyjątkiem kierunków filologicznych w zakresie języka ojczystego z kraju pochodzenia beneficjenta </a:t>
            </a:r>
          </a:p>
          <a:p>
            <a:pPr>
              <a:buFontTx/>
              <a:buChar char="-"/>
            </a:pPr>
            <a:r>
              <a:rPr lang="pl-PL" sz="1800" dirty="0"/>
              <a:t>nabór wniosków do 31 marca 2022 roku, wyniki do 15 lipca 2022 roku</a:t>
            </a:r>
          </a:p>
          <a:p>
            <a:pPr marL="0" indent="0">
              <a:buNone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Letnie kursy NAWA</a:t>
            </a:r>
            <a:br>
              <a:rPr lang="pl-PL" sz="2200" dirty="0"/>
            </a:br>
            <a:r>
              <a:rPr lang="pl-PL" sz="2200" dirty="0"/>
              <a:t>Kursy języka i kultury polskiej</a:t>
            </a:r>
            <a:endParaRPr lang="en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sz="1800" dirty="0"/>
              <a:t>kursy stacjonarne lub zdalne dla studentów i naukowców</a:t>
            </a:r>
          </a:p>
          <a:p>
            <a:pPr marL="342900" indent="-342900">
              <a:buAutoNum type="arabicPeriod"/>
            </a:pPr>
            <a:r>
              <a:rPr lang="pl-PL" sz="1800" dirty="0"/>
              <a:t>kursy stacjonarne lub zdalne dla lektorów-cudzoziemców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Uniwersytet im. Adama Mickiewicza w Poznaniu</a:t>
            </a:r>
          </a:p>
          <a:p>
            <a:pPr marL="0" indent="0">
              <a:buNone/>
            </a:pPr>
            <a:r>
              <a:rPr lang="pl-PL" sz="1800" dirty="0"/>
              <a:t>Uniwersytet Śląski w Katowicach</a:t>
            </a:r>
          </a:p>
          <a:p>
            <a:pPr marL="0" indent="0">
              <a:buNone/>
            </a:pPr>
            <a:r>
              <a:rPr lang="pl-PL" sz="1800" dirty="0"/>
              <a:t>Katolicki Uniwersytet Lubelski Jana Pawła II w Lublinie</a:t>
            </a:r>
          </a:p>
          <a:p>
            <a:pPr marL="0" indent="0">
              <a:buNone/>
            </a:pPr>
            <a:r>
              <a:rPr lang="pl-PL" sz="1800" dirty="0"/>
              <a:t>Uniwersytet Przyrodniczo-Humanistyczny w Siedlcach</a:t>
            </a:r>
          </a:p>
          <a:p>
            <a:pPr marL="0" indent="0">
              <a:buNone/>
            </a:pPr>
            <a:r>
              <a:rPr lang="pl-PL" sz="1800" dirty="0"/>
              <a:t>Uniwersytet Łódzki </a:t>
            </a:r>
          </a:p>
          <a:p>
            <a:pPr marL="0" indent="0">
              <a:buNone/>
            </a:pPr>
            <a:r>
              <a:rPr lang="pl-PL" sz="1800" dirty="0"/>
              <a:t>Uniwersytet Marii Curie-Skłodowskiej w Lublinie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Więcej informacji na stronie: </a:t>
            </a:r>
            <a:r>
              <a:rPr lang="pl-PL" sz="1800" dirty="0">
                <a:hlinkClick r:id="rId2"/>
              </a:rPr>
              <a:t>Letnie kursy NAWA - NAWA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8648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Letnie kursy NAWA</a:t>
            </a:r>
            <a:br>
              <a:rPr lang="pl-PL" sz="2200" dirty="0"/>
            </a:br>
            <a:r>
              <a:rPr lang="pl-PL" sz="2200" dirty="0"/>
              <a:t>Kursy języka i kultury polskiej</a:t>
            </a:r>
            <a:endParaRPr lang="en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sz="1800" dirty="0"/>
              <a:t>kursy stacjonarne lub zdalne dla studentów i naukowców</a:t>
            </a:r>
          </a:p>
          <a:p>
            <a:pPr marL="342900" indent="-342900">
              <a:buAutoNum type="arabicPeriod"/>
            </a:pPr>
            <a:r>
              <a:rPr lang="pl-PL" sz="1800" dirty="0"/>
              <a:t>kursy stacjonarne lub zdalne dla lektorów-cudzoziemców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Uniwersytet im. Adama Mickiewicza w Poznaniu</a:t>
            </a:r>
          </a:p>
          <a:p>
            <a:pPr marL="0" indent="0">
              <a:buNone/>
            </a:pPr>
            <a:r>
              <a:rPr lang="pl-PL" sz="1800" dirty="0"/>
              <a:t>Uniwersytet Śląski w Katowicach</a:t>
            </a:r>
          </a:p>
          <a:p>
            <a:pPr marL="0" indent="0">
              <a:buNone/>
            </a:pPr>
            <a:r>
              <a:rPr lang="pl-PL" sz="1800" dirty="0"/>
              <a:t>Katolicki Uniwersytet Lubelski Jana Pawła II w Lublinie</a:t>
            </a:r>
          </a:p>
          <a:p>
            <a:pPr marL="0" indent="0">
              <a:buNone/>
            </a:pPr>
            <a:r>
              <a:rPr lang="pl-PL" sz="1800" dirty="0"/>
              <a:t>Uniwersytet Przyrodniczo-Humanistyczny w Siedlcach</a:t>
            </a:r>
          </a:p>
          <a:p>
            <a:pPr marL="0" indent="0">
              <a:buNone/>
            </a:pPr>
            <a:r>
              <a:rPr lang="pl-PL" sz="1800" dirty="0"/>
              <a:t>Uniwersytet Łódzki </a:t>
            </a:r>
          </a:p>
          <a:p>
            <a:pPr marL="0" indent="0">
              <a:buNone/>
            </a:pPr>
            <a:r>
              <a:rPr lang="pl-PL" sz="1800" dirty="0"/>
              <a:t>Uniwersytet Marii Curie-Skłodowskiej w Lublinie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Więcej informacji na stronie: </a:t>
            </a:r>
            <a:r>
              <a:rPr lang="pl-PL" sz="1800" dirty="0">
                <a:hlinkClick r:id="rId2"/>
              </a:rPr>
              <a:t>Letnie kursy NAWA - NAWA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4074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EU4Belarus 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dirty="0"/>
              <a:t>Program jest współfinansowany ze środków Unii Europejskiej w ramach programu “</a:t>
            </a:r>
            <a:r>
              <a:rPr lang="pl-PL" sz="1200" dirty="0" err="1"/>
              <a:t>Support</a:t>
            </a:r>
            <a:r>
              <a:rPr lang="pl-PL" sz="1200" dirty="0"/>
              <a:t> for Advanced Learning and Training – EU4Belarus-SALT”</a:t>
            </a:r>
            <a:endParaRPr lang="pl-PL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200" dirty="0">
                <a:solidFill>
                  <a:schemeClr val="tx1"/>
                </a:solidFill>
              </a:rPr>
              <a:t>Więcej informacji: </a:t>
            </a:r>
            <a:r>
              <a:rPr lang="pl-PL" sz="1200" dirty="0">
                <a:solidFill>
                  <a:schemeClr val="tx1"/>
                </a:solidFill>
                <a:hlinkClick r:id="rId2"/>
              </a:rPr>
              <a:t>http://eu4belarus.info/</a:t>
            </a:r>
            <a:endParaRPr lang="pl-PL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ED137E9-AA03-4D6B-B025-3A468DA3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2114955"/>
            <a:ext cx="5105400" cy="25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0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programy dla studentów</a:t>
            </a:r>
            <a:br>
              <a:rPr lang="pl-PL" sz="3200" dirty="0"/>
            </a:b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</a:rPr>
              <a:t>Wszystkie pytania prosimy kierować na adres:</a:t>
            </a:r>
          </a:p>
          <a:p>
            <a:pPr marL="0" indent="0" algn="ctr">
              <a:buNone/>
            </a:pP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NAWA Anders I, NAWA Anders II: </a:t>
            </a:r>
            <a:r>
              <a:rPr lang="pl-PL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polonia@nawa.gov.pl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NAWA Banach: </a:t>
            </a:r>
            <a:r>
              <a:rPr lang="pl-PL" sz="2400" dirty="0">
                <a:solidFill>
                  <a:schemeClr val="tx1"/>
                </a:solidFill>
                <a:hlinkClick r:id="rId3"/>
              </a:rPr>
              <a:t>banach@nawa.gov.pl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Letnie kursy NAWA: </a:t>
            </a:r>
            <a:r>
              <a:rPr lang="pl-PL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kursletni@nawa.gov.pl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EU4Belarus: </a:t>
            </a:r>
            <a:r>
              <a:rPr lang="pl-PL" sz="2400" dirty="0">
                <a:solidFill>
                  <a:schemeClr val="tx1"/>
                </a:solidFill>
                <a:hlinkClick r:id="rId5"/>
              </a:rPr>
              <a:t>solidarni@nawa.gov.pl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pl-PL" sz="2400" dirty="0">
              <a:solidFill>
                <a:srgbClr val="333333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6884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Studia w Polsce</a:t>
            </a:r>
            <a:endParaRPr lang="en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Informacje o studiach w Polsce: </a:t>
            </a:r>
            <a:r>
              <a:rPr lang="pl-PL" dirty="0">
                <a:hlinkClick r:id="rId2"/>
              </a:rPr>
              <a:t>https://study.gov.pl/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Informacje o kierunkach studiów (ofercie polskich uczelni): </a:t>
            </a:r>
            <a:r>
              <a:rPr lang="pl-PL" u="sng" dirty="0">
                <a:hlinkClick r:id="rId3"/>
              </a:rPr>
              <a:t>https://studia.gov.pl/wybierz-studia</a:t>
            </a:r>
            <a:endParaRPr lang="pl-PL" u="sng" dirty="0"/>
          </a:p>
          <a:p>
            <a:pPr marL="0" indent="0">
              <a:buNone/>
            </a:pPr>
            <a:endParaRPr lang="pl-PL" sz="1800" u="sng" dirty="0"/>
          </a:p>
          <a:p>
            <a:pPr marL="0" indent="0">
              <a:buNone/>
            </a:pPr>
            <a:r>
              <a:rPr lang="pl-PL" dirty="0"/>
              <a:t>Informacje o stypendiach: </a:t>
            </a:r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https://study.gov.pl/scholarships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Program im. Konstantego Kalinowskiego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https://studium.uw.edu.pl/program-im-kalinowskiego/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6" tooltip="Bialorus.studium@uw.edu.pl"/>
              </a:rPr>
              <a:t>bialorus.studium@uw.edu.pl</a:t>
            </a:r>
            <a:endParaRPr lang="pl-PL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480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600" dirty="0"/>
          </a:p>
          <a:p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Termin: </a:t>
            </a:r>
            <a:r>
              <a:rPr lang="pl-PL" sz="1600" dirty="0"/>
              <a:t>15 lipca 2022 roku godz. 15:00:00 czasu lokalnego (Warszawa)</a:t>
            </a:r>
          </a:p>
          <a:p>
            <a:endParaRPr lang="pl-PL" sz="1600" dirty="0"/>
          </a:p>
          <a:p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Sposób składania wniosków: </a:t>
            </a:r>
            <a:r>
              <a:rPr lang="pl-PL" sz="1600" dirty="0"/>
              <a:t>w formie elektronicznej, w Systemie teleinformatycznym Agencji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05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A685CB-2FAE-C743-887F-000EFB1F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48"/>
            <a:ext cx="9123112" cy="513175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CAC18-BB30-2042-8A1F-82C9F5D6C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30</a:t>
            </a:fld>
            <a:endParaRPr lang="en-PL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3319C71-170B-BE49-A2B0-1A62BD7CFFBA}"/>
              </a:ext>
            </a:extLst>
          </p:cNvPr>
          <p:cNvSpPr txBox="1">
            <a:spLocks/>
          </p:cNvSpPr>
          <p:nvPr/>
        </p:nvSpPr>
        <p:spPr>
          <a:xfrm>
            <a:off x="554348" y="1069658"/>
            <a:ext cx="8083553" cy="186888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PL" sz="1400" dirty="0"/>
          </a:p>
        </p:txBody>
      </p:sp>
    </p:spTree>
    <p:extLst>
      <p:ext uri="{BB962C8B-B14F-4D97-AF65-F5344CB8AC3E}">
        <p14:creationId xmlns:p14="http://schemas.microsoft.com/office/powerpoint/2010/main" val="354028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7F39CC-A9E0-49F9-AA3A-48F2DC2E6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051"/>
            <a:ext cx="9144000" cy="41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Stypendium na studia I stopnia lub jednolite magisterskie</a:t>
            </a:r>
          </a:p>
          <a:p>
            <a:pPr marL="0" indent="0">
              <a:buNone/>
            </a:pP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Dwie ścieżki:</a:t>
            </a:r>
          </a:p>
          <a:p>
            <a:pPr marL="0" indent="0">
              <a:buNone/>
            </a:pPr>
            <a:r>
              <a:rPr lang="pl-PL" sz="1600" dirty="0"/>
              <a:t>- kurs przygotowawczy oraz studia</a:t>
            </a:r>
          </a:p>
          <a:p>
            <a:pPr marL="0" indent="0">
              <a:buNone/>
            </a:pPr>
            <a:r>
              <a:rPr lang="pl-PL" sz="1600" dirty="0"/>
              <a:t>- studia</a:t>
            </a:r>
          </a:p>
          <a:p>
            <a:pPr>
              <a:buFontTx/>
              <a:buChar char="-"/>
            </a:pPr>
            <a:endParaRPr lang="pl-PL" sz="1600" dirty="0"/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NAWA nie pośredniczy w rekrutacji Wnioskodawców na studia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835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Nabór odbywa się na stypendia: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- stypendium Dyrektora NAWA</a:t>
            </a:r>
          </a:p>
          <a:p>
            <a:pPr marL="0" indent="0">
              <a:buNone/>
            </a:pPr>
            <a:r>
              <a:rPr lang="pl-PL" sz="1600" dirty="0"/>
              <a:t>- stypendium Ministra Kultury i Dziedzictwa Narodowego</a:t>
            </a:r>
          </a:p>
          <a:p>
            <a:pPr marL="0" indent="0">
              <a:buNone/>
            </a:pPr>
            <a:r>
              <a:rPr lang="pl-PL" sz="1600" dirty="0"/>
              <a:t>- stypendium Ministra Zdrowia</a:t>
            </a:r>
          </a:p>
          <a:p>
            <a:pPr>
              <a:buFontTx/>
              <a:buChar char="-"/>
            </a:pPr>
            <a:endParaRPr lang="pl-PL" sz="1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wybór Uczelni we wniosku = wybór stypendium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600" dirty="0"/>
              <a:t>Zmiana dokonanego wyboru po zakończeniu naboru wniosków nie jest możliwa</a:t>
            </a:r>
          </a:p>
          <a:p>
            <a:pPr>
              <a:buFontTx/>
              <a:buChar char="-"/>
            </a:pPr>
            <a:endParaRPr lang="pl-PL" sz="1600" dirty="0"/>
          </a:p>
          <a:p>
            <a:pPr marL="685800" indent="-685800">
              <a:buFontTx/>
              <a:buChar char="-"/>
            </a:pP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14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Osoby bez polskiego obywatelstwa mogą ubiegać się o: </a:t>
            </a:r>
            <a:r>
              <a:rPr lang="pl-PL" sz="1600" dirty="0"/>
              <a:t>stypendium Dyrektora NAWA, Ministra Kultury i Dziedzictwa Narodowego albo Ministra Zdrowia.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Osoby posiadające polskie obywatelstwo oraz obywatelstwo innego kraju mogą ubiegać się o: </a:t>
            </a:r>
            <a:r>
              <a:rPr lang="pl-PL" sz="1600" dirty="0"/>
              <a:t>stypendium Dyrektora NAWA.</a:t>
            </a:r>
          </a:p>
          <a:p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Uprawnieni Wnioskodawcy - osoby bez polskiego obywatelstwa:</a:t>
            </a:r>
          </a:p>
          <a:p>
            <a:pPr marL="0" indent="0">
              <a:buNone/>
            </a:pP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l-PL" sz="1600" dirty="0"/>
              <a:t>nie posiadają polskiego obywatelstwa i nie złożyły wniosku o nadanie polskiego obywatelstwa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posiadają Kartę Polaka lub posiadają dokumenty potwierdzające polskie pochodzenie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rozpoczynają kurs przygotowawczy lub studia w roku akademickim 2022/23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uczniowie ostatniej klasy szkoły średniej poza Polską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/>
              <a:t>absolwenci posiadający świadectwo maturalne lub dokument ukończenia szkoły średniej, wydany poza Polską (nie starszy niż 2020 r.)</a:t>
            </a:r>
          </a:p>
          <a:p>
            <a:pPr marL="0" indent="0">
              <a:buNone/>
            </a:pP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E522-2697-A54F-822A-BC0F46E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NAWA Anders I</a:t>
            </a:r>
            <a:endParaRPr lang="en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A0E7D-DF01-44D9-8030-E12FF16F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Uprawnieni Wnioskodawcy - osoby bez polskiego obywatelstwa:</a:t>
            </a:r>
          </a:p>
          <a:p>
            <a:endParaRPr lang="pl-PL" sz="1600" dirty="0">
              <a:solidFill>
                <a:srgbClr val="333333"/>
              </a:solidFill>
              <a:latin typeface="Lato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pl-PL" sz="1600" dirty="0"/>
              <a:t>nie uzyskały wcześniej dyplomu ukończenia studiów I stopnia lub jednolitych studiów magisterskich</a:t>
            </a:r>
          </a:p>
          <a:p>
            <a:pPr marL="342900" indent="-342900">
              <a:buFont typeface="Arial" panose="020B0604020202020204" pitchFamily="34" charset="0"/>
              <a:buAutoNum type="arabicPeriod" startAt="6"/>
            </a:pPr>
            <a:r>
              <a:rPr lang="pl-PL" sz="1600" dirty="0"/>
              <a:t>nie pobierały dotąd stypendium Dyrektora NAWA (stypendium NAWA) w ramach Programu stypendialnego dla Polonii</a:t>
            </a:r>
          </a:p>
          <a:p>
            <a:pPr marL="342900" indent="-342900">
              <a:buFont typeface="Arial" panose="020B0604020202020204" pitchFamily="34" charset="0"/>
              <a:buAutoNum type="arabicPeriod" startAt="6"/>
            </a:pPr>
            <a:r>
              <a:rPr lang="pl-PL" sz="1600" dirty="0"/>
              <a:t>nie pobierały dotąd stypendium Ministra Kultury i Dziedzictwa Narodowego, stypendium Ministra Zdrowia</a:t>
            </a:r>
          </a:p>
        </p:txBody>
      </p:sp>
    </p:spTree>
    <p:extLst>
      <p:ext uri="{BB962C8B-B14F-4D97-AF65-F5344CB8AC3E}">
        <p14:creationId xmlns:p14="http://schemas.microsoft.com/office/powerpoint/2010/main" val="171042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WA">
      <a:dk1>
        <a:srgbClr val="424242"/>
      </a:dk1>
      <a:lt1>
        <a:srgbClr val="919191"/>
      </a:lt1>
      <a:dk2>
        <a:srgbClr val="005468"/>
      </a:dk2>
      <a:lt2>
        <a:srgbClr val="C7D3DD"/>
      </a:lt2>
      <a:accent1>
        <a:srgbClr val="D81E42"/>
      </a:accent1>
      <a:accent2>
        <a:srgbClr val="EA5159"/>
      </a:accent2>
      <a:accent3>
        <a:srgbClr val="F0837F"/>
      </a:accent3>
      <a:accent4>
        <a:srgbClr val="F6B1A9"/>
      </a:accent4>
      <a:accent5>
        <a:srgbClr val="FBDAD3"/>
      </a:accent5>
      <a:accent6>
        <a:srgbClr val="70AD47"/>
      </a:accent6>
      <a:hlink>
        <a:srgbClr val="183E71"/>
      </a:hlink>
      <a:folHlink>
        <a:srgbClr val="1F1A3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 anchor="ctr">
        <a:spAutoFit/>
      </a:bodyPr>
      <a:lstStyle>
        <a:defPPr algn="ctr">
          <a:defRPr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WA szablon prezentacji PP v2.potx" id="{04452774-999F-EF44-B607-CA5B33EACF4F}" vid="{0985DF4A-4AFE-AA4B-B236-3F97683EE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1709</Words>
  <Application>Microsoft Office PowerPoint</Application>
  <PresentationFormat>Affichage à l'écran (16:9)</PresentationFormat>
  <Paragraphs>182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Lato Bold</vt:lpstr>
      <vt:lpstr>Calibri</vt:lpstr>
      <vt:lpstr>Lato Medium</vt:lpstr>
      <vt:lpstr>Lato</vt:lpstr>
      <vt:lpstr>Office Theme</vt:lpstr>
      <vt:lpstr>Présentation PowerPoint</vt:lpstr>
      <vt:lpstr>Program stypendialny dla Polonii im. gen. Władysława Andersa</vt:lpstr>
      <vt:lpstr>NAWA Anders I</vt:lpstr>
      <vt:lpstr>Présentation PowerPoint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</vt:lpstr>
      <vt:lpstr>NAWA Anders I – nabór 2021</vt:lpstr>
      <vt:lpstr>NAWA Anders I - najczęściej zadawane pytania </vt:lpstr>
      <vt:lpstr>NAWA Anders I - najczęściej zadawane pytania </vt:lpstr>
      <vt:lpstr>NAWA Anders I - najczęściej zadawane pytania </vt:lpstr>
      <vt:lpstr>NAWA Anders I - najczęściej zadawane pytania </vt:lpstr>
      <vt:lpstr>NAWA Anders II</vt:lpstr>
      <vt:lpstr>NAWA Banach </vt:lpstr>
      <vt:lpstr>Letnie kursy NAWA Kursy języka i kultury polskiej</vt:lpstr>
      <vt:lpstr>Letnie kursy NAWA Kursy języka i kultury polskiej</vt:lpstr>
      <vt:lpstr>EU4Belarus </vt:lpstr>
      <vt:lpstr>NAWA programy dla studentów </vt:lpstr>
      <vt:lpstr>Studia w Polsce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Katarzyna Foltyn</cp:lastModifiedBy>
  <cp:revision>125</cp:revision>
  <dcterms:created xsi:type="dcterms:W3CDTF">2021-01-28T16:31:59Z</dcterms:created>
  <dcterms:modified xsi:type="dcterms:W3CDTF">2022-05-24T16:08:36Z</dcterms:modified>
  <cp:category/>
</cp:coreProperties>
</file>